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790" r:id="rId5"/>
    <p:sldId id="793" r:id="rId6"/>
    <p:sldId id="787" r:id="rId7"/>
    <p:sldId id="794" r:id="rId8"/>
    <p:sldId id="792" r:id="rId9"/>
    <p:sldId id="791" r:id="rId10"/>
    <p:sldId id="788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595" autoAdjust="0"/>
  </p:normalViewPr>
  <p:slideViewPr>
    <p:cSldViewPr snapToGrid="0">
      <p:cViewPr varScale="1">
        <p:scale>
          <a:sx n="79" d="100"/>
          <a:sy n="79" d="100"/>
        </p:scale>
        <p:origin x="1958" y="82"/>
      </p:cViewPr>
      <p:guideLst>
        <p:guide orient="horz" pos="20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5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0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4982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58510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36806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S2-2200840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WG2#154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fr-FR" altLang="de-DE" sz="1200" baseline="0" dirty="0" smtClean="0">
                <a:solidFill>
                  <a:schemeClr val="bg1"/>
                </a:solidFill>
              </a:rPr>
              <a:t>Toulouse, France, </a:t>
            </a:r>
            <a:r>
              <a:rPr lang="fr-FR" altLang="de-DE" sz="1200" baseline="0" dirty="0" err="1" smtClean="0">
                <a:solidFill>
                  <a:schemeClr val="bg1"/>
                </a:solidFill>
              </a:rPr>
              <a:t>Nov</a:t>
            </a:r>
            <a:r>
              <a:rPr lang="fr-FR" altLang="de-DE" sz="1200" baseline="0" dirty="0" smtClean="0">
                <a:solidFill>
                  <a:schemeClr val="bg1"/>
                </a:solidFill>
              </a:rPr>
              <a:t> 14 - 18,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85800" y="213042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600" b="1" i="1" kern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kern="0" dirty="0" smtClean="0"/>
              <a:t> FS_</a:t>
            </a:r>
            <a:r>
              <a:rPr lang="en-US" altLang="de-DE" sz="3600" b="1" kern="0" dirty="0" smtClean="0"/>
              <a:t>SUECR/SUECR Status </a:t>
            </a:r>
            <a:r>
              <a:rPr lang="en-GB" altLang="zh-CN" sz="3600" b="1" kern="0" dirty="0" smtClean="0"/>
              <a:t>Report</a:t>
            </a:r>
            <a:endParaRPr lang="en-GB" sz="3600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1399309" y="4283364"/>
            <a:ext cx="6400800" cy="76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en-IN" altLang="en-US" sz="2000" b="1" kern="0" dirty="0" err="1" smtClean="0"/>
              <a:t>Lalith</a:t>
            </a:r>
            <a:r>
              <a:rPr lang="en-IN" altLang="en-US" sz="2000" b="1" kern="0" dirty="0" smtClean="0"/>
              <a:t> Kumar</a:t>
            </a:r>
            <a:endParaRPr lang="en-GB" sz="1800" b="1" kern="0" dirty="0" smtClean="0">
              <a:latin typeface="Arial" charset="0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GB" sz="1800" kern="0" dirty="0" smtClean="0">
                <a:latin typeface="Arial" charset="0"/>
              </a:rPr>
              <a:t>Samsung </a:t>
            </a:r>
            <a:r>
              <a:rPr lang="en-US" altLang="en-US" sz="1800" kern="0" dirty="0" smtClean="0">
                <a:latin typeface="Arial" panose="020B0604020202020204" pitchFamily="34" charset="0"/>
              </a:rPr>
              <a:t>(Rapporteur)</a:t>
            </a:r>
          </a:p>
          <a:p>
            <a:pPr marL="0" indent="0">
              <a:lnSpc>
                <a:spcPct val="80000"/>
              </a:lnSpc>
              <a:buNone/>
            </a:pPr>
            <a:endParaRPr lang="en-GB" sz="1800" b="1" kern="0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4024" y="470326"/>
            <a:ext cx="2509341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3GPP TSG SA </a:t>
            </a:r>
            <a:r>
              <a:rPr lang="en-GB" sz="1200" b="1" dirty="0">
                <a:latin typeface="Times New Roman" panose="02020603050405020304" pitchFamily="18" charset="0"/>
                <a:ea typeface="MS Mincho"/>
              </a:rPr>
              <a:t>WG2 Meeting 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#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154</a:t>
            </a:r>
            <a:endParaRPr lang="en-GB" sz="1200" b="1" dirty="0" smtClean="0">
              <a:latin typeface="Times New Roman" panose="02020603050405020304" pitchFamily="18" charset="0"/>
              <a:ea typeface="MS Mincho"/>
            </a:endParaRPr>
          </a:p>
          <a:p>
            <a:r>
              <a:rPr lang="fr-FR" sz="1200" b="1" dirty="0">
                <a:latin typeface="Times New Roman" panose="02020603050405020304" pitchFamily="18" charset="0"/>
                <a:ea typeface="MS Mincho"/>
              </a:rPr>
              <a:t>Toulouse, France, </a:t>
            </a:r>
            <a:r>
              <a:rPr lang="fr-FR" sz="1200" b="1" dirty="0" err="1">
                <a:latin typeface="Times New Roman" panose="02020603050405020304" pitchFamily="18" charset="0"/>
                <a:ea typeface="MS Mincho"/>
              </a:rPr>
              <a:t>Nov</a:t>
            </a:r>
            <a:r>
              <a:rPr lang="fr-FR" sz="1200" b="1" dirty="0">
                <a:latin typeface="Times New Roman" panose="02020603050405020304" pitchFamily="18" charset="0"/>
                <a:ea typeface="MS Mincho"/>
              </a:rPr>
              <a:t> 14 - 18, 2022</a:t>
            </a:r>
            <a:endParaRPr lang="en-GB" sz="1200" b="1" dirty="0">
              <a:latin typeface="Times New Roman" panose="02020603050405020304" pitchFamily="18" charset="0"/>
              <a:ea typeface="MS Mincho"/>
            </a:endParaRP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Agenda 10.4</a:t>
            </a:r>
          </a:p>
          <a:p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6068292" y="720436"/>
            <a:ext cx="11730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/>
              <a:t>S2-2210877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298225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SA2#154E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282" y="2244437"/>
            <a:ext cx="8457373" cy="39835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 smtClean="0"/>
              <a:t>Normative work has progressed in SA2#153e as part of SUECR WI.</a:t>
            </a:r>
            <a:endParaRPr lang="en-IN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SA2#153e)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None. 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 smtClean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43281" y="1296413"/>
          <a:ext cx="8754803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52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5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82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May,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3460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SUECR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SA2#153E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282" y="2244437"/>
            <a:ext cx="8457373" cy="39835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/>
              <a:t>Two CRs were agreed each for TS </a:t>
            </a:r>
            <a:r>
              <a:rPr lang="en-IN" altLang="de-DE" sz="1200" dirty="0" smtClean="0"/>
              <a:t>23.501(</a:t>
            </a:r>
            <a:r>
              <a:rPr lang="en-IN" altLang="de-DE" sz="1200" dirty="0"/>
              <a:t>S2-2209666</a:t>
            </a:r>
            <a:r>
              <a:rPr lang="en-IN" altLang="de-DE" sz="1200" dirty="0" smtClean="0"/>
              <a:t>) </a:t>
            </a:r>
            <a:r>
              <a:rPr lang="en-IN" altLang="de-DE" sz="1200" dirty="0"/>
              <a:t>and TS </a:t>
            </a:r>
            <a:r>
              <a:rPr lang="en-IN" altLang="de-DE" sz="1200" dirty="0" smtClean="0"/>
              <a:t>23.502(</a:t>
            </a:r>
            <a:r>
              <a:rPr lang="en-IN" altLang="de-DE" sz="1200" dirty="0"/>
              <a:t>S2-2209667</a:t>
            </a:r>
            <a:r>
              <a:rPr lang="en-IN" altLang="de-DE" sz="1200" dirty="0" smtClean="0"/>
              <a:t>). </a:t>
            </a:r>
            <a:r>
              <a:rPr lang="en-IN" altLang="de-DE" sz="1200" dirty="0"/>
              <a:t>WID is 100% </a:t>
            </a:r>
            <a:r>
              <a:rPr lang="en-IN" altLang="de-DE" sz="1200" dirty="0" smtClean="0"/>
              <a:t>completed. </a:t>
            </a:r>
            <a:endParaRPr lang="en-IN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SA2#154)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None. 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 smtClean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6381474"/>
              </p:ext>
            </p:extLst>
          </p:nvPr>
        </p:nvGraphicFramePr>
        <p:xfrm>
          <a:off x="243281" y="1296413"/>
          <a:ext cx="8754803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52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5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82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SUECR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SA2#154E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282" y="2244437"/>
            <a:ext cx="8457373" cy="39835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/>
              <a:t>Two CRs were agreed each for TS </a:t>
            </a:r>
            <a:r>
              <a:rPr lang="en-IN" altLang="de-DE" sz="1200" dirty="0" smtClean="0"/>
              <a:t>23.501(</a:t>
            </a:r>
            <a:r>
              <a:rPr lang="en-IN" altLang="de-DE" sz="1200" dirty="0"/>
              <a:t>S2-2209666</a:t>
            </a:r>
            <a:r>
              <a:rPr lang="en-IN" altLang="de-DE" sz="1200" dirty="0" smtClean="0"/>
              <a:t>) </a:t>
            </a:r>
            <a:r>
              <a:rPr lang="en-IN" altLang="de-DE" sz="1200" dirty="0"/>
              <a:t>and TS </a:t>
            </a:r>
            <a:r>
              <a:rPr lang="en-IN" altLang="de-DE" sz="1200" dirty="0" smtClean="0"/>
              <a:t>23.502(</a:t>
            </a:r>
            <a:r>
              <a:rPr lang="en-IN" altLang="de-DE" sz="1200" dirty="0"/>
              <a:t>S2-2209667</a:t>
            </a:r>
            <a:r>
              <a:rPr lang="en-IN" altLang="de-DE" sz="1200" dirty="0" smtClean="0"/>
              <a:t>). </a:t>
            </a:r>
            <a:r>
              <a:rPr lang="en-IN" altLang="de-DE" sz="1200" dirty="0"/>
              <a:t>WID is 100% </a:t>
            </a:r>
            <a:r>
              <a:rPr lang="en-IN" altLang="de-DE" sz="1200" dirty="0" smtClean="0"/>
              <a:t>completed at SA2#153e. The WID was not on agend</a:t>
            </a:r>
            <a:r>
              <a:rPr lang="en-IN" altLang="de-DE" sz="1200" dirty="0" smtClean="0"/>
              <a:t>a in SA2#154.</a:t>
            </a:r>
            <a:r>
              <a:rPr lang="en-IN" altLang="de-DE" sz="1200" dirty="0" smtClean="0"/>
              <a:t> </a:t>
            </a:r>
            <a:endParaRPr lang="en-IN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SA2#155e)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None. 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 smtClean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3288030"/>
              </p:ext>
            </p:extLst>
          </p:nvPr>
        </p:nvGraphicFramePr>
        <p:xfrm>
          <a:off x="243281" y="1296413"/>
          <a:ext cx="8754803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52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5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82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98569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SUECR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SA#98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00517408"/>
              </p:ext>
            </p:extLst>
          </p:nvPr>
        </p:nvGraphicFramePr>
        <p:xfrm>
          <a:off x="214010" y="1298539"/>
          <a:ext cx="8775445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55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1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3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44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08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480779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</a:t>
            </a:r>
            <a:r>
              <a:rPr lang="de-DE" altLang="de-DE" sz="1600" dirty="0" smtClean="0"/>
              <a:t>SA#97: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/>
              <a:t>Two CRs were agreed each for TS 23.501(S2-2209666) and TS 23.502(S2-2209667). WID is 100% completed.</a:t>
            </a:r>
            <a:endParaRPr lang="en-IN" altLang="de-DE" sz="1200" dirty="0" smtClean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None.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6110296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022" y="2528455"/>
            <a:ext cx="6827838" cy="1143000"/>
          </a:xfrm>
        </p:spPr>
        <p:txBody>
          <a:bodyPr/>
          <a:lstStyle/>
          <a:p>
            <a:r>
              <a:rPr lang="en-IN" dirty="0" smtClean="0"/>
              <a:t>Backup slides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9294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en-US" altLang="zh-CN" sz="2800" b="1" dirty="0"/>
              <a:t>Overall Plan</a:t>
            </a:r>
            <a:r>
              <a:rPr lang="en-US" altLang="zh-CN" sz="2800" dirty="0"/>
              <a:t>:</a:t>
            </a:r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51525" y="1285149"/>
            <a:ext cx="8554481" cy="4376742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SA2#149E Feb(0.5 </a:t>
            </a:r>
            <a:r>
              <a:rPr lang="en-US" altLang="zh-CN" sz="1200" dirty="0"/>
              <a:t>TU): </a:t>
            </a:r>
            <a:r>
              <a:rPr lang="en-US" sz="1200" dirty="0"/>
              <a:t>TR Skeleton, </a:t>
            </a:r>
            <a:r>
              <a:rPr lang="en-US" sz="1200" dirty="0" smtClean="0"/>
              <a:t>Scope, architecture assumptions, new KI(s) approval, last </a:t>
            </a:r>
            <a:r>
              <a:rPr lang="en-US" sz="1200" dirty="0"/>
              <a:t>meeting for </a:t>
            </a:r>
            <a:r>
              <a:rPr lang="en-US" sz="1200" dirty="0" smtClean="0"/>
              <a:t>new KI(s) </a:t>
            </a:r>
            <a:r>
              <a:rPr lang="en-US" sz="1200" dirty="0"/>
              <a:t>approval.</a:t>
            </a:r>
            <a:r>
              <a:rPr lang="en-US" altLang="de-DE" sz="1200" dirty="0" smtClean="0"/>
              <a:t>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</a:t>
            </a:r>
            <a:r>
              <a:rPr lang="en-US" altLang="zh-CN" sz="1200" dirty="0" smtClean="0"/>
              <a:t>Apr(0.5 </a:t>
            </a:r>
            <a:r>
              <a:rPr lang="en-US" altLang="zh-CN" sz="1200" dirty="0"/>
              <a:t>TU): </a:t>
            </a:r>
            <a:r>
              <a:rPr lang="en-US" sz="1200" dirty="0" smtClean="0"/>
              <a:t>Start </a:t>
            </a:r>
            <a:r>
              <a:rPr lang="en-US" sz="1200" dirty="0"/>
              <a:t>of new solutions approval, continuing the </a:t>
            </a:r>
            <a:r>
              <a:rPr lang="en-US" sz="1200" dirty="0" smtClean="0"/>
              <a:t>discussion and possible updates to architecture </a:t>
            </a:r>
            <a:r>
              <a:rPr lang="en-US" sz="1200" dirty="0"/>
              <a:t>requirements, assumptions, terminology </a:t>
            </a:r>
            <a:r>
              <a:rPr lang="en-US" sz="1200" dirty="0" smtClean="0"/>
              <a:t>and KI. 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</a:t>
            </a:r>
            <a:r>
              <a:rPr lang="en-US" altLang="zh-CN" sz="1200" dirty="0" smtClean="0"/>
              <a:t>May(0.5 </a:t>
            </a:r>
            <a:r>
              <a:rPr lang="en-US" altLang="zh-CN" sz="1200" dirty="0"/>
              <a:t>TU): </a:t>
            </a:r>
            <a:r>
              <a:rPr lang="en-US" sz="1200" dirty="0"/>
              <a:t>TR solution clean-up, solution </a:t>
            </a:r>
            <a:r>
              <a:rPr lang="en-US" sz="1200" dirty="0" smtClean="0"/>
              <a:t>evaluation and </a:t>
            </a:r>
            <a:r>
              <a:rPr lang="en-US" sz="1200" dirty="0"/>
              <a:t>conclusions</a:t>
            </a:r>
            <a:r>
              <a:rPr lang="en-US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SA2#152E Aug(0 </a:t>
            </a:r>
            <a:r>
              <a:rPr lang="en-US" altLang="zh-CN" sz="1200" dirty="0"/>
              <a:t>TU): </a:t>
            </a:r>
            <a:r>
              <a:rPr lang="en-US" sz="1200" dirty="0" smtClean="0"/>
              <a:t>Approve WID based on conclusions of the TR.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SA2#153e : Complete normative work.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949" y="3301803"/>
            <a:ext cx="6720901" cy="47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http://schemas.microsoft.com/office/infopath/2007/PartnerControls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db33437f-65a5-48c5-b537-19efd290f967"/>
    <ds:schemaRef ds:uri="http://purl.org/dc/terms/"/>
    <ds:schemaRef ds:uri="6f846979-0e6f-42ff-8b87-e1893efeda99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18120</TotalTime>
  <Words>400</Words>
  <Application>Microsoft Office PowerPoint</Application>
  <PresentationFormat>On-screen Show (4:3)</PresentationFormat>
  <Paragraphs>108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宋体</vt:lpstr>
      <vt:lpstr>Arial</vt:lpstr>
      <vt:lpstr>Arial </vt:lpstr>
      <vt:lpstr>Calibri</vt:lpstr>
      <vt:lpstr>MS Mincho</vt:lpstr>
      <vt:lpstr>Times New Roman</vt:lpstr>
      <vt:lpstr>Office Theme</vt:lpstr>
      <vt:lpstr>PowerPoint Presentation</vt:lpstr>
      <vt:lpstr>FS_SUECR status after SA2#154E</vt:lpstr>
      <vt:lpstr>SUECR status after SA2#153E</vt:lpstr>
      <vt:lpstr>SUECR status after SA2#154E</vt:lpstr>
      <vt:lpstr>SUECR Status at SA#98</vt:lpstr>
      <vt:lpstr>Backup slides</vt:lpstr>
      <vt:lpstr>Overall Plan: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Lalith Kumar/System &amp; Security Standards /SRI-Bangalore/Staff Engineer/Samsung Electronics</cp:lastModifiedBy>
  <cp:revision>1445</cp:revision>
  <dcterms:created xsi:type="dcterms:W3CDTF">2008-08-30T09:32:10Z</dcterms:created>
  <dcterms:modified xsi:type="dcterms:W3CDTF">2022-11-04T18:57:02Z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